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81" r:id="rId3"/>
    <p:sldId id="285" r:id="rId4"/>
    <p:sldId id="378" r:id="rId5"/>
    <p:sldId id="286" r:id="rId6"/>
    <p:sldId id="287" r:id="rId7"/>
    <p:sldId id="390" r:id="rId8"/>
    <p:sldId id="391" r:id="rId9"/>
    <p:sldId id="392" r:id="rId10"/>
    <p:sldId id="381" r:id="rId11"/>
    <p:sldId id="280" r:id="rId1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7D8FFF-FD2A-237B-536F-6BA5DCE974C4}" name="Phillip Griffin" initials="PG" userId="S::Phillip.Griffin@chess-dynamics.com::9cd49649-1c17-4e3c-8a67-0bc261abf8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472" autoAdjust="0"/>
  </p:normalViewPr>
  <p:slideViewPr>
    <p:cSldViewPr snapToGrid="0">
      <p:cViewPr varScale="1">
        <p:scale>
          <a:sx n="95" d="100"/>
          <a:sy n="95" d="100"/>
        </p:scale>
        <p:origin x="34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looked at individual components in the Operator Section, this goes further into the system make up to provide further system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47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Level, this is a figure from 0 to 255 and denotes what the user is capable of manipulating in the system. </a:t>
            </a:r>
            <a:br>
              <a:rPr lang="en-GB" dirty="0"/>
            </a:br>
            <a:r>
              <a:rPr lang="en-GB" dirty="0"/>
              <a:t>Within the user page, you can set if the each user is capable of shutting down system, CMS or can run the system configurator.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65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Leveling</a:t>
            </a:r>
            <a:r>
              <a:rPr lang="en-GB" dirty="0"/>
              <a:t> can be increased or decreased as seen 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6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Radars 2, 3, and 4 are the same, expect the values will be different to account for the differing offsets.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33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0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5725F7-F801-D76F-6952-3943314C7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EDF47-7379-C4B7-80AE-F9C1275F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</a:t>
            </a:r>
            <a:br>
              <a:rPr lang="en-GB" sz="3600" b="1" dirty="0">
                <a:solidFill>
                  <a:schemeClr val="bg1"/>
                </a:solidFill>
              </a:rPr>
            </a:br>
            <a:r>
              <a:rPr lang="en-GB" sz="3600" b="1" dirty="0">
                <a:solidFill>
                  <a:schemeClr val="bg1"/>
                </a:solidFill>
              </a:rPr>
              <a:t>CMS Configuration Tool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CMS Configurator Tool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6" y="1896154"/>
            <a:ext cx="6197920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CMS Configurator tool, currently only available at Installer Level.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to this level is Password Protected: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ChessDynamics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/>
              </a:rPr>
              <a:t>Entering the “System Config” will open the tool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Caution: Changing parameters within the Configuration tool could stop the system operating correctly.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FDECAE-AD0F-B9D0-7553-C3C6C4250540}"/>
              </a:ext>
            </a:extLst>
          </p:cNvPr>
          <p:cNvGrpSpPr/>
          <p:nvPr/>
        </p:nvGrpSpPr>
        <p:grpSpPr>
          <a:xfrm>
            <a:off x="7731732" y="1807341"/>
            <a:ext cx="2819037" cy="4141093"/>
            <a:chOff x="7721684" y="1659118"/>
            <a:chExt cx="3250438" cy="48271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753967-C169-861C-8C3A-7C042AD30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1684" y="1659118"/>
              <a:ext cx="3038899" cy="467742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360163-7C71-CEBC-FD5A-CAEB64F4F4F3}"/>
                </a:ext>
              </a:extLst>
            </p:cNvPr>
            <p:cNvSpPr/>
            <p:nvPr/>
          </p:nvSpPr>
          <p:spPr>
            <a:xfrm>
              <a:off x="9063613" y="5767754"/>
              <a:ext cx="1908509" cy="71846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0455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CMS Configurator Tool - User Management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1148497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defTabSz="457200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It is possible to add as many individual user/operator levels as you would like</a:t>
            </a:r>
          </a:p>
          <a:p>
            <a:pPr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Name, Password and user level can be individually set.</a:t>
            </a:r>
          </a:p>
          <a:p>
            <a:pPr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Level is set from 0 to 255</a:t>
            </a:r>
          </a:p>
          <a:p>
            <a:pPr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1CDA63-468E-66C6-282E-BB7B9AE3E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435" y="3321488"/>
            <a:ext cx="6605887" cy="288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2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CMS Configurator Tool - HMI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76F537-D60B-AEBD-4E55-F314ACE53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379" y="1969379"/>
            <a:ext cx="5714895" cy="3842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BD70CD-B45C-97C6-4C72-C70E0C29BAAC}"/>
              </a:ext>
            </a:extLst>
          </p:cNvPr>
          <p:cNvSpPr txBox="1"/>
          <p:nvPr/>
        </p:nvSpPr>
        <p:spPr>
          <a:xfrm>
            <a:off x="845976" y="1896154"/>
            <a:ext cx="4720811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HMI relates to what can be added or edited in the user interface.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Capabilities: Can the user Engage?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Zones: Within this example, Level 30 users can add, edit and delete zone.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Files: There should be no reason to change the defaults in the system.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Snail Length: Denotes the length a track can be “Snail Trail”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40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 CMS Configurator Tool -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Squarehead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E82647-0A29-724F-BC64-B6BB294B2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341" y="2174584"/>
            <a:ext cx="4829683" cy="25088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FF366E-BCE2-21B8-DE80-3FEEE311082A}"/>
              </a:ext>
            </a:extLst>
          </p:cNvPr>
          <p:cNvSpPr txBox="1"/>
          <p:nvPr/>
        </p:nvSpPr>
        <p:spPr>
          <a:xfrm>
            <a:off x="924704" y="2174584"/>
            <a:ext cx="4720811" cy="15328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denotes the address range that the CMS will search for active Nodes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dependent on the nodes in use.</a:t>
            </a:r>
          </a:p>
        </p:txBody>
      </p:sp>
    </p:spTree>
    <p:extLst>
      <p:ext uri="{BB962C8B-B14F-4D97-AF65-F5344CB8AC3E}">
        <p14:creationId xmlns:p14="http://schemas.microsoft.com/office/powerpoint/2010/main" val="81197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CMS Configurator Tool – Metis RFDF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874B4-BC35-91FA-DDBB-729B68559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276" y="2106758"/>
            <a:ext cx="4877477" cy="2681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918F8-3683-4766-77EE-2DCF922827B7}"/>
              </a:ext>
            </a:extLst>
          </p:cNvPr>
          <p:cNvSpPr txBox="1"/>
          <p:nvPr/>
        </p:nvSpPr>
        <p:spPr>
          <a:xfrm>
            <a:off x="924704" y="2174584"/>
            <a:ext cx="4720811" cy="15328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Information, this is the internal Ethernet port where data is forwarded to from the Metis system.</a:t>
            </a:r>
          </a:p>
        </p:txBody>
      </p:sp>
    </p:spTree>
    <p:extLst>
      <p:ext uri="{BB962C8B-B14F-4D97-AF65-F5344CB8AC3E}">
        <p14:creationId xmlns:p14="http://schemas.microsoft.com/office/powerpoint/2010/main" val="81454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CMS Configurator Tool – Radar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918F8-3683-4766-77EE-2DCF922827B7}"/>
              </a:ext>
            </a:extLst>
          </p:cNvPr>
          <p:cNvSpPr txBox="1"/>
          <p:nvPr/>
        </p:nvSpPr>
        <p:spPr>
          <a:xfrm>
            <a:off x="592160" y="2018969"/>
            <a:ext cx="4720811" cy="384065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Radar Parameter setting.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section is Global parameters used across all radars and instruction sent on start of transmission.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Default Mission set is C-UAS_1</a:t>
            </a: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Defined for tracking and classifying smaller drone types.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/>
              </a:rPr>
              <a:t>Maximum Ranges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130° Azimuth maximum ( ±65° )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90° Elevation maximum ( +50°/-40°) 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AC6E7A-8680-DD66-3EFE-32D7FDD51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002" y="2018969"/>
            <a:ext cx="6259636" cy="33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4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CMS Configurator Tool – Radar Mission Sets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918F8-3683-4766-77EE-2DCF922827B7}"/>
              </a:ext>
            </a:extLst>
          </p:cNvPr>
          <p:cNvSpPr txBox="1"/>
          <p:nvPr/>
        </p:nvSpPr>
        <p:spPr>
          <a:xfrm>
            <a:off x="592160" y="2018969"/>
            <a:ext cx="10963444" cy="3840654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C-UAS_1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The C-UAS_1 mission is optimized to provide air space situational awareness against group 1 UAS at ranges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less than 4km. The mission has been designed to provide a minimum track acquisition range of 150 meters, a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minimum blind range on tracked targets of 100 meters, and a 50% track acquisition range on a -20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dBsm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target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of 2.5km. This mission is expected to be able to track ground targets in a limited capacity. The C-UAS_1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mission is recommended for customers looking to track group 1 UAS and smaller targets.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C-UAS_2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The C-UAS_2 mission is optimized to provide air space situational awareness against group 1-3 UAS at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ranges up to 15km. The mission has been designed to provide a minimum track acquisition range of 500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meters, a minimum blind range on tracked targets of 100 meters, and a 50% track acquisition range on a -20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dBsm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target of 2.5km. This mission is expected to be able to track ground targets in a limited capacity. The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C-UAS_2 mission is recommended for customers looking to track group 1-3 UAS or targets of similar size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and speed.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DISMOUNT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The DISMOUNT mission is optimized to provide ground situational awareness at ranges up to 12.5 km. The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mission has been designed to provide a 50% track acquisition range on a -3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dBsm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target (human) of 8km.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This mission is not expected to be able to detect and track airborne targets. The DISMOUNT mission is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recommended for customers interested in tracking targets on the ground.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5D8BC-3B7F-A573-D582-36B15704E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2306387"/>
            <a:ext cx="11599840" cy="24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CMS Configurator Tool – Radar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1" defTabSz="457200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918F8-3683-4766-77EE-2DCF922827B7}"/>
              </a:ext>
            </a:extLst>
          </p:cNvPr>
          <p:cNvSpPr txBox="1"/>
          <p:nvPr/>
        </p:nvSpPr>
        <p:spPr>
          <a:xfrm>
            <a:off x="592160" y="1666701"/>
            <a:ext cx="10923251" cy="10587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/>
              </a:rPr>
              <a:t>Radar Specific Settings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/>
              </a:rPr>
              <a:t>If setting are changed, this will alter how the radars operate, so should be understood before changing.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C8E4D-2311-9881-FAC1-1CC84C181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045" y="2619602"/>
            <a:ext cx="9011908" cy="31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96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RF Defeat Safety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1052AE-B5B7-FFA4-EA7F-83002FD8BE16}"/>
              </a:ext>
            </a:extLst>
          </p:cNvPr>
          <p:cNvSpPr txBox="1"/>
          <p:nvPr/>
        </p:nvSpPr>
        <p:spPr>
          <a:xfrm>
            <a:off x="4224628" y="3198167"/>
            <a:ext cx="340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4270610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Blank Slide Template - Slide Title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10500049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dirty="0"/>
              <a:t>Additional Information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435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5311</TotalTime>
  <Words>811</Words>
  <Application>Microsoft Office PowerPoint</Application>
  <PresentationFormat>Widescreen</PresentationFormat>
  <Paragraphs>113</Paragraphs>
  <Slides>11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Office Theme</vt:lpstr>
      <vt:lpstr>NDMA CUAS Specialist Course CMS Configuration Tool</vt:lpstr>
      <vt:lpstr>CMS Configurator Tool</vt:lpstr>
      <vt:lpstr>CMS Configurator Tool - User Management</vt:lpstr>
      <vt:lpstr>System Overview – CMS Configurator Tool - HMI</vt:lpstr>
      <vt:lpstr>System Overview –  CMS Configurator Tool - Squarehead</vt:lpstr>
      <vt:lpstr>System Overview – CMS Configurator Tool – Metis RFDF</vt:lpstr>
      <vt:lpstr>System Overview – CMS Configurator Tool – Radar</vt:lpstr>
      <vt:lpstr>System Overview – CMS Configurator Tool – Radar Mission Sets</vt:lpstr>
      <vt:lpstr>System Overview – CMS Configurator Tool – Radar</vt:lpstr>
      <vt:lpstr>System Overview – RF Defeat Safety</vt:lpstr>
      <vt:lpstr>Blank Slide Template - Slide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Phillip Griffin</cp:lastModifiedBy>
  <cp:revision>127</cp:revision>
  <cp:lastPrinted>2021-05-18T10:50:50Z</cp:lastPrinted>
  <dcterms:created xsi:type="dcterms:W3CDTF">2020-07-29T15:29:40Z</dcterms:created>
  <dcterms:modified xsi:type="dcterms:W3CDTF">2024-06-05T14:22:24Z</dcterms:modified>
</cp:coreProperties>
</file>